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4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>
        <c:manualLayout>
          <c:layoutTarget val="inner"/>
          <c:xMode val="edge"/>
          <c:yMode val="edge"/>
          <c:x val="0.15785045335242223"/>
          <c:y val="0.12279527559055138"/>
          <c:w val="0.49348097112860995"/>
          <c:h val="0.54340277777777757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dLblPos val="outEnd"/>
            <c:showVal val="1"/>
          </c:dLbls>
          <c:cat>
            <c:strRef>
              <c:f>Sheet1!$A$2:$A$4</c:f>
              <c:strCache>
                <c:ptCount val="3"/>
                <c:pt idx="0">
                  <c:v>IPF</c:v>
                </c:pt>
                <c:pt idx="1">
                  <c:v>NSIP &amp; CTD</c:v>
                </c:pt>
                <c:pt idx="2">
                  <c:v>HP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0.19000000000000017</c:v>
                </c:pt>
                <c:pt idx="2">
                  <c:v>0.16000000000000017</c:v>
                </c:pt>
              </c:numCache>
            </c:numRef>
          </c:val>
        </c:ser>
        <c:axId val="144269312"/>
        <c:axId val="144272768"/>
      </c:barChart>
      <c:catAx>
        <c:axId val="144269312"/>
        <c:scaling>
          <c:orientation val="minMax"/>
        </c:scaling>
        <c:axPos val="b"/>
        <c:majorTickMark val="none"/>
        <c:tickLblPos val="nextTo"/>
        <c:crossAx val="144272768"/>
        <c:crosses val="autoZero"/>
        <c:auto val="1"/>
        <c:lblAlgn val="ctr"/>
        <c:lblOffset val="100"/>
      </c:catAx>
      <c:valAx>
        <c:axId val="14427276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442693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ED2B-F2DA-44BA-8ECE-53BF84F26BFD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2419-E55A-40E2-B318-46DE34445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32419-E55A-40E2-B318-46DE344455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D9D19C-6FBB-42FF-9E57-814E40BD35CE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5556DA-40B7-4631-9363-2C357B989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ILD PAK PCS Registry and NSIP Guideline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dirty="0" smtClean="0">
                <a:solidFill>
                  <a:schemeClr val="tx1"/>
                </a:solidFill>
              </a:rPr>
              <a:t>Dr. Mosavir Ansarie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mada-ild-guildeline-commi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66800"/>
            <a:ext cx="7162800" cy="4787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NSIP Guideline Committee meeting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94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2016, Islamabad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Template presentation by key contributors.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Deliberation and approval by the committee members.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Search of relevant literature published </a:t>
            </a:r>
            <a:r>
              <a:rPr lang="en-US" dirty="0" err="1" smtClean="0"/>
              <a:t>upto</a:t>
            </a:r>
            <a:r>
              <a:rPr lang="en-US" dirty="0" smtClean="0"/>
              <a:t> 2017 inclusive.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Collection, incorporation, edition, referencing and non-committee peer review before publication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Guideline Evolution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March 2018</a:t>
            </a:r>
            <a:endParaRPr lang="en-US" sz="2800" dirty="0"/>
          </a:p>
        </p:txBody>
      </p:sp>
      <p:pic>
        <p:nvPicPr>
          <p:cNvPr id="4" name="Content Placeholder 3" descr="Final book ILD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762000"/>
            <a:ext cx="4876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The present document is meant to be a Guideline on Non-Specific Interstitial Pneumonia (NSIP) </a:t>
            </a:r>
          </a:p>
          <a:p>
            <a:endParaRPr lang="en-US" dirty="0" smtClean="0"/>
          </a:p>
          <a:p>
            <a:r>
              <a:rPr lang="en-US" dirty="0" smtClean="0"/>
              <a:t>Part A: Introduction to ILD Classification</a:t>
            </a:r>
          </a:p>
          <a:p>
            <a:r>
              <a:rPr lang="en-US" dirty="0" smtClean="0"/>
              <a:t>Part B: Idiopathic Non-specific Pneumonia              	      (</a:t>
            </a:r>
            <a:r>
              <a:rPr lang="en-US" dirty="0" err="1" smtClean="0"/>
              <a:t>iNSIP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Part C: Connective Tissue Disease related 	      NSIP (CTD-NSIP). 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It comprises of 42 pages text with 14 pictures and 8 tables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deline-Inners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4724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deline-Inners-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6858000"/>
          </a:xfrm>
        </p:spPr>
      </p:pic>
      <p:pic>
        <p:nvPicPr>
          <p:cNvPr id="5" name="Picture 4" descr="Guideline-Inners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599" y="0"/>
            <a:ext cx="47244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deline-Inners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47244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deline-Inners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46482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 book ILD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953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PCS ILD Guideline Committee </a:t>
            </a:r>
            <a:r>
              <a:rPr lang="en-US" dirty="0" smtClean="0"/>
              <a:t>has been in a phase of continuous activity during the last few years in order to collect and provide local and international data and information to our fellow physicians in Pakistan.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April 2016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guideline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62000"/>
            <a:ext cx="4572000" cy="5226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6019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ILD with Focus on HRCT and IPF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Registry Report 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5720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943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Pilot study of 325 patients from a Metropolitan city of Pakistan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924800" cy="5301749"/>
          </a:xfrm>
        </p:spPr>
      </p:pic>
      <p:sp>
        <p:nvSpPr>
          <p:cNvPr id="7" name="TextBox 6"/>
          <p:cNvSpPr txBox="1"/>
          <p:nvPr/>
        </p:nvSpPr>
        <p:spPr>
          <a:xfrm>
            <a:off x="1371600" y="1676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September 2016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smtClean="0"/>
              <a:t>With accomplishment of these projects the committee decided to invigorate the process of data collection in the registry across the country.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To maintain the standards of </a:t>
            </a:r>
            <a:r>
              <a:rPr lang="en-US" dirty="0"/>
              <a:t>u</a:t>
            </a:r>
            <a:r>
              <a:rPr lang="en-US" dirty="0" smtClean="0"/>
              <a:t>nbiased research CRO was appointed for co-ordination and facilitation of the process between various investigating centers.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Ethical approval was obtained and contractual agreements were approved between PCS, CRO and the consenting Principal Investigators.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0" algn="ctr">
              <a:lnSpc>
                <a:spcPct val="115000"/>
              </a:lnSpc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1534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943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019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Participating Centers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PCS ILD PAK Registry provides an electronic data base of more than a 100 variables for direct input from each of the investigators who have an individual access code ensuring confidentiality of data.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The principal investigator has an IPR to publish his data independently with the consent and acknowledgement of PCS ILD-PAK or collectively at the end of tenure of this registry after 15 months of data recording.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Until end February 2018, the number of cases entered in the PCS ILD PAK Registry are 435 with a Provincial breakdown of</a:t>
            </a:r>
            <a:r>
              <a:rPr lang="en-US" dirty="0"/>
              <a:t> </a:t>
            </a:r>
            <a:r>
              <a:rPr lang="en-US" dirty="0" err="1" smtClean="0"/>
              <a:t>Sindh</a:t>
            </a:r>
            <a:r>
              <a:rPr lang="en-US" dirty="0" smtClean="0"/>
              <a:t> 283, Punjab 100, KPK 52 cases respectively.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frequency of major ILD sub-types shows: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▪</a:t>
            </a:r>
            <a:r>
              <a:rPr lang="en-US" dirty="0" smtClean="0"/>
              <a:t>IPF 35%,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▪</a:t>
            </a:r>
            <a:r>
              <a:rPr lang="en-US" dirty="0" err="1" smtClean="0"/>
              <a:t>iNSIP</a:t>
            </a:r>
            <a:r>
              <a:rPr lang="en-US" dirty="0" smtClean="0"/>
              <a:t> &amp; CTD-NSIP 19%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▪</a:t>
            </a:r>
            <a:r>
              <a:rPr lang="en-US" dirty="0" smtClean="0"/>
              <a:t>HP 16% 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PCS-ILD PAK Report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800600" y="40386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211</Words>
  <Application>Microsoft Office PowerPoint</Application>
  <PresentationFormat>On-screen Show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ILD PAK PCS Registry and NSIP Guideline</vt:lpstr>
      <vt:lpstr>Slide 2</vt:lpstr>
      <vt:lpstr>April 2016 </vt:lpstr>
      <vt:lpstr>Slide 4</vt:lpstr>
      <vt:lpstr>Slide 5</vt:lpstr>
      <vt:lpstr>Slide 6</vt:lpstr>
      <vt:lpstr>Slide 7</vt:lpstr>
      <vt:lpstr>Slide 8</vt:lpstr>
      <vt:lpstr>Interim PCS-ILD PAK Report</vt:lpstr>
      <vt:lpstr>NSIP Guideline Committee meeting   </vt:lpstr>
      <vt:lpstr>Steps of Guideline Evolution</vt:lpstr>
      <vt:lpstr>March 2018</vt:lpstr>
      <vt:lpstr>Slide 13</vt:lpstr>
      <vt:lpstr>Slide 14</vt:lpstr>
      <vt:lpstr>Slide 15</vt:lpstr>
      <vt:lpstr>Slide 16</vt:lpstr>
      <vt:lpstr>Slide 17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ILD PAK PCS Registry and NSIP Guideline</dc:title>
  <dc:creator>Mosavir Ansarie</dc:creator>
  <cp:lastModifiedBy>Mosavir Ansarie</cp:lastModifiedBy>
  <cp:revision>54</cp:revision>
  <dcterms:created xsi:type="dcterms:W3CDTF">2018-03-16T06:33:40Z</dcterms:created>
  <dcterms:modified xsi:type="dcterms:W3CDTF">2018-05-12T19:46:48Z</dcterms:modified>
</cp:coreProperties>
</file>